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to" charset="1" panose="020F0502020204030203"/>
      <p:regular r:id="rId10"/>
    </p:embeddedFont>
    <p:embeddedFont>
      <p:font typeface="Lato Bold" charset="1" panose="020F0502020204030203"/>
      <p:regular r:id="rId11"/>
    </p:embeddedFont>
    <p:embeddedFont>
      <p:font typeface="Lato Italics" charset="1" panose="020F0502020204030203"/>
      <p:regular r:id="rId12"/>
    </p:embeddedFont>
    <p:embeddedFont>
      <p:font typeface="Lato Bold Italics" charset="1" panose="020F0502020204030203"/>
      <p:regular r:id="rId13"/>
    </p:embeddedFont>
    <p:embeddedFont>
      <p:font typeface="Poppins ExtraBold" charset="1" panose="00000900000000000000"/>
      <p:regular r:id="rId14"/>
    </p:embeddedFont>
    <p:embeddedFont>
      <p:font typeface="Poppins ExtraBold Bold" charset="1" panose="00000A00000000000000"/>
      <p:regular r:id="rId15"/>
    </p:embeddedFont>
    <p:embeddedFont>
      <p:font typeface="Poppins ExtraBold Italics" charset="1" panose="00000900000000000000"/>
      <p:regular r:id="rId16"/>
    </p:embeddedFont>
    <p:embeddedFont>
      <p:font typeface="Poppins ExtraBold Bold Italics" charset="1" panose="0000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svg>
</file>

<file path=ppt/media/image5.jpeg>
</file>

<file path=ppt/media/image6.jpeg>
</file>

<file path=ppt/media/image7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499815" y="1028700"/>
            <a:ext cx="766692" cy="63983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199500" y="3155092"/>
            <a:ext cx="12616379" cy="411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99"/>
              </a:lnSpc>
            </a:pPr>
            <a:r>
              <a:rPr lang="en-US" sz="9999" spc="999">
                <a:solidFill>
                  <a:srgbClr val="5271FF"/>
                </a:solidFill>
                <a:latin typeface="Poppins ExtraBold Bold"/>
              </a:rPr>
              <a:t>UNIVERSITY ADMISSION PREDICTOR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12686" y="7467648"/>
            <a:ext cx="12616379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BY</a:t>
            </a:r>
          </a:p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ANJUNIRANJANA ANILKUMAR</a:t>
            </a:r>
          </a:p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HARRINI LAKSHMI NARAYANAN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alphaModFix amt="69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4134433" y="1004889"/>
            <a:ext cx="12993464" cy="2102579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043030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143419" y="-3920369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3296280" y="1955378"/>
            <a:ext cx="3963020" cy="5276243"/>
            <a:chOff x="0" y="0"/>
            <a:chExt cx="3663950" cy="4878070"/>
          </a:xfrm>
        </p:grpSpPr>
        <p:sp>
          <p:nvSpPr>
            <p:cNvPr name="Freeform 11" id="11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0291" r="-50291" t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1455892" y="3055379"/>
            <a:ext cx="3963020" cy="5276243"/>
            <a:chOff x="0" y="0"/>
            <a:chExt cx="3663950" cy="4878070"/>
          </a:xfrm>
        </p:grpSpPr>
        <p:sp>
          <p:nvSpPr>
            <p:cNvPr name="Freeform 14" id="14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0" r="0" t="-6086" b="-6086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28700" y="1057275"/>
            <a:ext cx="9135755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ExtraBold"/>
              </a:rPr>
              <a:t>AIM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3453971"/>
            <a:ext cx="9135755" cy="372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THE MAIN GOAL OF OUR PROJECT IS TO PREDICT THE PROBABILITY</a:t>
            </a:r>
          </a:p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of the admission of the student in</a:t>
            </a:r>
          </a:p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particular university based on various parameters such as GRE, TOFL scores, CGPA etc</a:t>
            </a:r>
          </a:p>
          <a:p>
            <a:pPr>
              <a:lnSpc>
                <a:spcPts val="4200"/>
              </a:lnSpc>
            </a:pPr>
          </a:p>
        </p:txBody>
      </p:sp>
      <p:grpSp>
        <p:nvGrpSpPr>
          <p:cNvPr name="Group 18" id="18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3677280" y="1955378"/>
            <a:ext cx="3963020" cy="5276243"/>
            <a:chOff x="0" y="0"/>
            <a:chExt cx="3663950" cy="4878070"/>
          </a:xfrm>
        </p:grpSpPr>
        <p:sp>
          <p:nvSpPr>
            <p:cNvPr name="Freeform 13" id="13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0291" r="-50291" t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1836892" y="3055379"/>
            <a:ext cx="3963020" cy="5276243"/>
            <a:chOff x="0" y="0"/>
            <a:chExt cx="3663950" cy="4878070"/>
          </a:xfrm>
        </p:grpSpPr>
        <p:sp>
          <p:nvSpPr>
            <p:cNvPr name="Freeform 16" id="16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55671" r="-44910" t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8" id="18"/>
          <p:cNvGrpSpPr/>
          <p:nvPr/>
        </p:nvGrpSpPr>
        <p:grpSpPr>
          <a:xfrm rot="-5400000">
            <a:off x="568482" y="1960670"/>
            <a:ext cx="829509" cy="1966473"/>
            <a:chOff x="0" y="0"/>
            <a:chExt cx="2354580" cy="5581882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0" id="20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5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2" id="22"/>
          <p:cNvGrpSpPr/>
          <p:nvPr/>
        </p:nvGrpSpPr>
        <p:grpSpPr>
          <a:xfrm rot="-5400000">
            <a:off x="568482" y="4415830"/>
            <a:ext cx="829509" cy="1966473"/>
            <a:chOff x="0" y="0"/>
            <a:chExt cx="2354580" cy="5581882"/>
          </a:xfrm>
        </p:grpSpPr>
        <p:sp>
          <p:nvSpPr>
            <p:cNvPr name="Freeform 23" id="23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4" id="24"/>
          <p:cNvGrpSpPr/>
          <p:nvPr/>
        </p:nvGrpSpPr>
        <p:grpSpPr>
          <a:xfrm rot="-5400000">
            <a:off x="568482" y="6870991"/>
            <a:ext cx="829509" cy="1966473"/>
            <a:chOff x="0" y="0"/>
            <a:chExt cx="2354580" cy="5581882"/>
          </a:xfrm>
        </p:grpSpPr>
        <p:sp>
          <p:nvSpPr>
            <p:cNvPr name="Freeform 25" id="25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123218" y="3339611"/>
            <a:ext cx="9076677" cy="5326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400 entries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The parameters in the dataset are -</a:t>
            </a:r>
          </a:p>
          <a:p>
            <a:pPr>
              <a:lnSpc>
                <a:spcPts val="3813"/>
              </a:lnSpc>
            </a:pP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Serial No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GRE Score 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TOEFL Score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University Rating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SOP  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LOR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CGPA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"/>
              </a:rPr>
              <a:t>Chance of Admit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ExtraBold"/>
              </a:rPr>
              <a:t>DATA SET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3677280" y="1955378"/>
            <a:ext cx="3963020" cy="5276243"/>
            <a:chOff x="0" y="0"/>
            <a:chExt cx="3663950" cy="4878070"/>
          </a:xfrm>
        </p:grpSpPr>
        <p:sp>
          <p:nvSpPr>
            <p:cNvPr name="Freeform 13" id="13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0291" r="-50291" t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1836892" y="3055379"/>
            <a:ext cx="3963020" cy="5276243"/>
            <a:chOff x="0" y="0"/>
            <a:chExt cx="3663950" cy="4878070"/>
          </a:xfrm>
        </p:grpSpPr>
        <p:sp>
          <p:nvSpPr>
            <p:cNvPr name="Freeform 16" id="16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55671" r="-44910" t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8" id="18"/>
          <p:cNvGrpSpPr/>
          <p:nvPr/>
        </p:nvGrpSpPr>
        <p:grpSpPr>
          <a:xfrm rot="-5400000">
            <a:off x="568482" y="1960670"/>
            <a:ext cx="829509" cy="1966473"/>
            <a:chOff x="0" y="0"/>
            <a:chExt cx="2354580" cy="5581882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0" id="20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5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2" id="22"/>
          <p:cNvGrpSpPr/>
          <p:nvPr/>
        </p:nvGrpSpPr>
        <p:grpSpPr>
          <a:xfrm rot="-5400000">
            <a:off x="568482" y="4415830"/>
            <a:ext cx="829509" cy="1966473"/>
            <a:chOff x="0" y="0"/>
            <a:chExt cx="2354580" cy="5581882"/>
          </a:xfrm>
        </p:grpSpPr>
        <p:sp>
          <p:nvSpPr>
            <p:cNvPr name="Freeform 23" id="23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4" id="24"/>
          <p:cNvGrpSpPr/>
          <p:nvPr/>
        </p:nvGrpSpPr>
        <p:grpSpPr>
          <a:xfrm rot="-5400000">
            <a:off x="568482" y="6870991"/>
            <a:ext cx="829509" cy="1966473"/>
            <a:chOff x="0" y="0"/>
            <a:chExt cx="2354580" cy="5581882"/>
          </a:xfrm>
        </p:grpSpPr>
        <p:sp>
          <p:nvSpPr>
            <p:cNvPr name="Freeform 25" id="25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363344" y="3004883"/>
            <a:ext cx="9076677" cy="4762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 Italics"/>
              </a:rPr>
              <a:t>We first used 3 models to check the best suitable for our data set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 Italics"/>
              </a:rPr>
              <a:t>Linear Regression Model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 Italics"/>
              </a:rPr>
              <a:t>Decision Tree</a:t>
            </a: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 Italics"/>
              </a:rPr>
              <a:t>Random Forest Model</a:t>
            </a:r>
          </a:p>
          <a:p>
            <a:pPr>
              <a:lnSpc>
                <a:spcPts val="3813"/>
              </a:lnSpc>
            </a:pPr>
          </a:p>
          <a:p>
            <a:pPr>
              <a:lnSpc>
                <a:spcPts val="3813"/>
              </a:lnSpc>
            </a:pPr>
          </a:p>
          <a:p>
            <a:pPr marL="658622" indent="-329311" lvl="1">
              <a:lnSpc>
                <a:spcPts val="3813"/>
              </a:lnSpc>
              <a:buFont typeface="Arial"/>
              <a:buChar char="•"/>
            </a:pPr>
            <a:r>
              <a:rPr lang="en-US" sz="3050" spc="305">
                <a:solidFill>
                  <a:srgbClr val="000000"/>
                </a:solidFill>
                <a:latin typeface="Lato Italics"/>
              </a:rPr>
              <a:t>Among these 3, we found that </a:t>
            </a:r>
            <a:r>
              <a:rPr lang="en-US" sz="3050" spc="305">
                <a:solidFill>
                  <a:srgbClr val="000000"/>
                </a:solidFill>
                <a:latin typeface="Lato Bold Italics"/>
              </a:rPr>
              <a:t>linear regression</a:t>
            </a:r>
            <a:r>
              <a:rPr lang="en-US" sz="3050" spc="305">
                <a:solidFill>
                  <a:srgbClr val="000000"/>
                </a:solidFill>
                <a:latin typeface="Lato Italics"/>
              </a:rPr>
              <a:t> model gave us the best result as it has the lowest RMSE value.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ExtraBold"/>
              </a:rPr>
              <a:t>MODEL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742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3677280" y="1955378"/>
            <a:ext cx="3963020" cy="5276243"/>
            <a:chOff x="0" y="0"/>
            <a:chExt cx="3663950" cy="4878070"/>
          </a:xfrm>
        </p:grpSpPr>
        <p:sp>
          <p:nvSpPr>
            <p:cNvPr name="Freeform 13" id="13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0291" r="-50291" t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1836892" y="3055379"/>
            <a:ext cx="3963020" cy="5276243"/>
            <a:chOff x="0" y="0"/>
            <a:chExt cx="3663950" cy="4878070"/>
          </a:xfrm>
        </p:grpSpPr>
        <p:sp>
          <p:nvSpPr>
            <p:cNvPr name="Freeform 16" id="16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55671" r="-44910" t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18" id="18"/>
          <p:cNvGrpSpPr/>
          <p:nvPr/>
        </p:nvGrpSpPr>
        <p:grpSpPr>
          <a:xfrm rot="-5400000">
            <a:off x="568482" y="1960670"/>
            <a:ext cx="829509" cy="1966473"/>
            <a:chOff x="0" y="0"/>
            <a:chExt cx="2354580" cy="5581882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0" id="20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5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2" id="22"/>
          <p:cNvGrpSpPr/>
          <p:nvPr/>
        </p:nvGrpSpPr>
        <p:grpSpPr>
          <a:xfrm rot="-5400000">
            <a:off x="568482" y="4415830"/>
            <a:ext cx="829509" cy="1966473"/>
            <a:chOff x="0" y="0"/>
            <a:chExt cx="2354580" cy="5581882"/>
          </a:xfrm>
        </p:grpSpPr>
        <p:sp>
          <p:nvSpPr>
            <p:cNvPr name="Freeform 23" id="23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4" id="24"/>
          <p:cNvGrpSpPr/>
          <p:nvPr/>
        </p:nvGrpSpPr>
        <p:grpSpPr>
          <a:xfrm rot="-5400000">
            <a:off x="568482" y="6870991"/>
            <a:ext cx="829509" cy="1966473"/>
            <a:chOff x="0" y="0"/>
            <a:chExt cx="2354580" cy="5581882"/>
          </a:xfrm>
        </p:grpSpPr>
        <p:sp>
          <p:nvSpPr>
            <p:cNvPr name="Freeform 25" id="25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285304" y="3746872"/>
            <a:ext cx="9232758" cy="31464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4254" indent="-432127" lvl="1">
              <a:lnSpc>
                <a:spcPts val="5003"/>
              </a:lnSpc>
              <a:buFont typeface="Arial"/>
              <a:buChar char="•"/>
            </a:pPr>
            <a:r>
              <a:rPr lang="en-US" sz="4003" spc="400">
                <a:solidFill>
                  <a:srgbClr val="000000"/>
                </a:solidFill>
                <a:latin typeface="Lato Italics"/>
              </a:rPr>
              <a:t>Reduce human efforts</a:t>
            </a:r>
          </a:p>
          <a:p>
            <a:pPr marL="864254" indent="-432127" lvl="1">
              <a:lnSpc>
                <a:spcPts val="5003"/>
              </a:lnSpc>
              <a:buFont typeface="Arial"/>
              <a:buChar char="•"/>
            </a:pPr>
            <a:r>
              <a:rPr lang="en-US" sz="4003" spc="400">
                <a:solidFill>
                  <a:srgbClr val="000000"/>
                </a:solidFill>
                <a:latin typeface="Lato Italics"/>
              </a:rPr>
              <a:t>Helps to predict the chance of admission of a student easily.</a:t>
            </a:r>
          </a:p>
          <a:p>
            <a:pPr marL="864254" indent="-432127" lvl="1">
              <a:lnSpc>
                <a:spcPts val="5003"/>
              </a:lnSpc>
              <a:buFont typeface="Arial"/>
              <a:buChar char="•"/>
            </a:pPr>
            <a:r>
              <a:rPr lang="en-US" sz="4003" spc="400">
                <a:solidFill>
                  <a:srgbClr val="000000"/>
                </a:solidFill>
                <a:latin typeface="Lato Italics"/>
              </a:rPr>
              <a:t>Helps to reduce the time consumption.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23218" y="897430"/>
            <a:ext cx="702078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FFFFFF"/>
                </a:solidFill>
                <a:latin typeface="Poppins ExtraBold"/>
              </a:rPr>
              <a:t>BENIFITS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499815" y="1028700"/>
            <a:ext cx="766692" cy="63983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224837" y="5041183"/>
            <a:ext cx="12616379" cy="17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 spc="600">
                <a:solidFill>
                  <a:srgbClr val="2B4A9D"/>
                </a:solidFill>
                <a:latin typeface="Poppins ExtraBold Bold"/>
              </a:rPr>
              <a:t>THANK YOU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DAFUGyRZQxc</dc:identifier>
  <dcterms:modified xsi:type="dcterms:W3CDTF">2011-08-01T06:04:30Z</dcterms:modified>
  <cp:revision>1</cp:revision>
  <dc:title>University admission Predictor</dc:title>
</cp:coreProperties>
</file>

<file path=docProps/thumbnail.jpeg>
</file>